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603" r:id="rId2"/>
    <p:sldId id="732" r:id="rId3"/>
    <p:sldId id="650" r:id="rId4"/>
    <p:sldId id="649" r:id="rId5"/>
    <p:sldId id="531" r:id="rId6"/>
    <p:sldId id="739" r:id="rId7"/>
    <p:sldId id="738" r:id="rId8"/>
    <p:sldId id="736" r:id="rId9"/>
    <p:sldId id="740" r:id="rId10"/>
    <p:sldId id="609" r:id="rId11"/>
    <p:sldId id="747" r:id="rId12"/>
    <p:sldId id="74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83021" autoAdjust="0"/>
  </p:normalViewPr>
  <p:slideViewPr>
    <p:cSldViewPr snapToGrid="0">
      <p:cViewPr varScale="1">
        <p:scale>
          <a:sx n="108" d="100"/>
          <a:sy n="108" d="100"/>
        </p:scale>
        <p:origin x="4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3A0-434D-A510-CD9865980A4F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A0-434D-A510-CD9865980A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D4-42DF-B34B-CBADC20A8E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D4-42DF-B34B-CBADC20A8EF6}"/>
              </c:ext>
            </c:extLst>
          </c:dPt>
          <c:cat>
            <c:strRef>
              <c:f>Sheet1!$A$2:$A$5</c:f>
              <c:strCache>
                <c:ptCount val="2"/>
                <c:pt idx="0">
                  <c:v>Ulvila</c:v>
                </c:pt>
                <c:pt idx="1">
                  <c:v>Muu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0-434D-A510-CD9865980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Henkilöstö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7D-4B42-9CA0-C245654C03C7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7D-4B42-9CA0-C245654C03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7D-4B42-9CA0-C245654C03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7D-4B42-9CA0-C245654C03C7}"/>
              </c:ext>
            </c:extLst>
          </c:dPt>
          <c:cat>
            <c:strRef>
              <c:f>Sheet1!$A$2:$A$5</c:f>
              <c:strCache>
                <c:ptCount val="2"/>
                <c:pt idx="0">
                  <c:v>Ulvila</c:v>
                </c:pt>
                <c:pt idx="1">
                  <c:v>Muu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340</c:v>
                </c:pt>
                <c:pt idx="1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27D-4B42-9CA0-C245654C0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169F7-1585-4F9F-9CC2-D3852CFFE2F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F6649-A439-4B78-B4F3-2BD54A31E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5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F282-F7BF-4458-8D53-28ED306E4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https://www.elinar.com/satakunta-ai/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https://www.elinar.com/2017/07/20/elinar-solution-winner-global-awards-excellence-case-management/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https://www-356.ibm.com/partnerworld/wps/servlet/ContentHandler/watson-build-resources-champions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https://www.elinar.com/2020/10/08/elinar-was-rewarded-for-successful-integration-of-its-own-ai-with-ibm-technology/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5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https://www.elinar.com/satakunta-ai/</a:t>
            </a:r>
          </a:p>
          <a:p>
            <a:r>
              <a:rPr lang="en-US" dirty="0"/>
              <a:t>https://medium.com/headai-news/vuoden-2020-paras-digitaalinen-oppimissovellus-hy%C3%B6dynt%C3%A4%C3%A4-headain-teko%C3%A4ly%C3%A4-c0bb33358ca6</a:t>
            </a:r>
          </a:p>
          <a:p>
            <a:r>
              <a:rPr lang="en-US" dirty="0"/>
              <a:t>https://www.sitra.fi/aiheet/ratkaisu100/</a:t>
            </a:r>
          </a:p>
          <a:p>
            <a:r>
              <a:rPr lang="en-US" dirty="0"/>
              <a:t>http://www.ilkkakurkela.fi/finnish-winners-un-wsa/</a:t>
            </a:r>
          </a:p>
          <a:p>
            <a:r>
              <a:rPr lang="en-US" dirty="0"/>
              <a:t>https://medium.com/headai-news/headai-in-top-15-hottest-startups-in-finland-87467c28f29e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8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http://www.satamittari.fi/Satakunnan_talous_-katsaus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http://www.satamittari.fi/Satakunnan_talous_-katsaus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https://robocoast.eu/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http://www.satamittari.fi/Satakunnan_talous_-katsaus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https://www.roboai.fi/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2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https://www.cimcorp.com/</a:t>
            </a:r>
          </a:p>
          <a:p>
            <a:r>
              <a:rPr lang="en-US" dirty="0"/>
              <a:t>https://www.cimcorp.com/en/media/news/cimcorp-won-journey-to-automation-award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47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https://www.kauppalehti.fi/yritykset/yritys/cimcorp+oy/1852828-4</a:t>
            </a:r>
          </a:p>
          <a:p>
            <a:r>
              <a:rPr lang="en-US" dirty="0"/>
              <a:t>https://www.businessfinland.fi/4a113e/globalassets/finnish-customers/02-build-your-network/bioeconomy--cleantech/sustainable-manufacturer/cimcorp.pdf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43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https://www.cimcorp.com/en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https://medium.com/headai-customer-stories</a:t>
            </a:r>
          </a:p>
          <a:p>
            <a:r>
              <a:rPr lang="en-US" dirty="0"/>
              <a:t>https://www.elinar.com/references/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9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62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87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62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49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A4BA-306F-4996-8B74-05976A7B6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AND ROBOTICS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A7843-1E3D-49D7-A69E-E955A7C635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5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eadai">
            <a:extLst>
              <a:ext uri="{FF2B5EF4-FFF2-40B4-BE49-F238E27FC236}">
                <a16:creationId xmlns:a16="http://schemas.microsoft.com/office/drawing/2014/main" id="{33B97AF1-801C-4DFA-9C55-7E97C229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29" y="3178332"/>
            <a:ext cx="2220257" cy="222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58ECE2-73B8-4336-945E-DE5CCCAA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3700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Global AI Solutions from </a:t>
            </a:r>
            <a:r>
              <a:rPr lang="en-US" sz="6000" dirty="0" err="1"/>
              <a:t>Satakunta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7B4DB-4ABD-4B33-8ABF-58B967B9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7031"/>
            <a:ext cx="12192000" cy="22310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There are several nationally and internationally significant AI companies in </a:t>
            </a:r>
            <a:r>
              <a:rPr lang="en-US" dirty="0" err="1"/>
              <a:t>Satakunta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Elinar</a:t>
            </a:r>
            <a:r>
              <a:rPr lang="en-US" dirty="0"/>
              <a:t> and </a:t>
            </a:r>
            <a:r>
              <a:rPr lang="en-US" dirty="0" err="1"/>
              <a:t>HeadAI</a:t>
            </a:r>
            <a:r>
              <a:rPr lang="en-US" dirty="0"/>
              <a:t> are two excellent examples.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C7A3D-0BD9-4B54-BB11-E4E0A339B811}"/>
              </a:ext>
            </a:extLst>
          </p:cNvPr>
          <p:cNvCxnSpPr>
            <a:cxnSpLocks/>
          </p:cNvCxnSpPr>
          <p:nvPr/>
        </p:nvCxnSpPr>
        <p:spPr>
          <a:xfrm>
            <a:off x="5445125" y="162560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0F75DF-685F-407A-B997-F861842521CC}"/>
              </a:ext>
            </a:extLst>
          </p:cNvPr>
          <p:cNvSpPr txBox="1">
            <a:spLocks/>
          </p:cNvSpPr>
          <p:nvPr/>
        </p:nvSpPr>
        <p:spPr>
          <a:xfrm>
            <a:off x="6402790" y="4848486"/>
            <a:ext cx="4039536" cy="1819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Collaboration with for example Business Finland, Helsinki Central Library </a:t>
            </a:r>
            <a:r>
              <a:rPr lang="en-US" dirty="0" err="1"/>
              <a:t>Oodi</a:t>
            </a:r>
            <a:r>
              <a:rPr lang="en-US" dirty="0"/>
              <a:t>, and the World Bank.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5FE9C-955D-43E5-9855-FCA16F42FD0E}"/>
              </a:ext>
            </a:extLst>
          </p:cNvPr>
          <p:cNvSpPr/>
          <p:nvPr/>
        </p:nvSpPr>
        <p:spPr>
          <a:xfrm>
            <a:off x="5991225" y="3276910"/>
            <a:ext cx="4772025" cy="3016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ED8DF2-352F-45A6-B08E-6CD505135E43}"/>
              </a:ext>
            </a:extLst>
          </p:cNvPr>
          <p:cNvSpPr txBox="1">
            <a:spLocks/>
          </p:cNvSpPr>
          <p:nvPr/>
        </p:nvSpPr>
        <p:spPr>
          <a:xfrm>
            <a:off x="1599261" y="4248071"/>
            <a:ext cx="4431000" cy="1819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References include, among others,</a:t>
            </a:r>
            <a:br>
              <a:rPr lang="en-US" dirty="0"/>
            </a:br>
            <a:r>
              <a:rPr lang="en-US" dirty="0"/>
              <a:t>Ministry of Economic Affairs and Employment, the Social Insurance Institution of Finland, and the service and trading company Bertel O. Steen (BOS).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7A414-1F39-480B-80AB-3908C659D895}"/>
              </a:ext>
            </a:extLst>
          </p:cNvPr>
          <p:cNvSpPr/>
          <p:nvPr/>
        </p:nvSpPr>
        <p:spPr>
          <a:xfrm>
            <a:off x="1428750" y="3051130"/>
            <a:ext cx="4772025" cy="3016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Elinar">
            <a:extLst>
              <a:ext uri="{FF2B5EF4-FFF2-40B4-BE49-F238E27FC236}">
                <a16:creationId xmlns:a16="http://schemas.microsoft.com/office/drawing/2014/main" id="{E8C7E135-4889-4D3A-935A-BE933F909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921" y="3676745"/>
            <a:ext cx="2901681" cy="5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03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7F6A941-8B10-47BD-AF3C-136BA4A83B8C}"/>
              </a:ext>
            </a:extLst>
          </p:cNvPr>
          <p:cNvGrpSpPr/>
          <p:nvPr/>
        </p:nvGrpSpPr>
        <p:grpSpPr>
          <a:xfrm>
            <a:off x="831846" y="3175001"/>
            <a:ext cx="3352800" cy="3352800"/>
            <a:chOff x="8007346" y="2227289"/>
            <a:chExt cx="3352800" cy="3352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1DD5368-057D-4B2F-9364-73186E8F1B52}"/>
                </a:ext>
              </a:extLst>
            </p:cNvPr>
            <p:cNvSpPr/>
            <p:nvPr/>
          </p:nvSpPr>
          <p:spPr>
            <a:xfrm>
              <a:off x="8007346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13221B-99C6-428B-892A-098E3161C63A}"/>
                </a:ext>
              </a:extLst>
            </p:cNvPr>
            <p:cNvSpPr txBox="1"/>
            <p:nvPr/>
          </p:nvSpPr>
          <p:spPr>
            <a:xfrm>
              <a:off x="8134346" y="2964970"/>
              <a:ext cx="3098799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Winner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Workflow Management Coalition’s Global Awards for Excellence in Case Management 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2017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F3D1B2-9DCA-492D-82CA-5D65970C76D1}"/>
              </a:ext>
            </a:extLst>
          </p:cNvPr>
          <p:cNvGrpSpPr/>
          <p:nvPr/>
        </p:nvGrpSpPr>
        <p:grpSpPr>
          <a:xfrm>
            <a:off x="8007354" y="676582"/>
            <a:ext cx="3352800" cy="3352800"/>
            <a:chOff x="831854" y="2227289"/>
            <a:chExt cx="3352800" cy="3352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3C8C3C6-B2B8-413E-A3E5-411D44F8CCFD}"/>
                </a:ext>
              </a:extLst>
            </p:cNvPr>
            <p:cNvSpPr/>
            <p:nvPr/>
          </p:nvSpPr>
          <p:spPr>
            <a:xfrm>
              <a:off x="831854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8E0C8D-0D4F-459A-BBE2-99C5DD0A5ADA}"/>
                </a:ext>
              </a:extLst>
            </p:cNvPr>
            <p:cNvSpPr txBox="1"/>
            <p:nvPr/>
          </p:nvSpPr>
          <p:spPr>
            <a:xfrm>
              <a:off x="1187454" y="3103470"/>
              <a:ext cx="2641600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fi-FI" sz="4400" dirty="0" err="1">
                  <a:solidFill>
                    <a:schemeClr val="bg1"/>
                  </a:solidFill>
                </a:rPr>
                <a:t>Winner</a:t>
              </a:r>
              <a:endParaRPr lang="fi-FI" sz="4400" dirty="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IBM Outstanding Hybrid Cloud Solution Award 2020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D82673C-8D82-4A85-8A38-94A781DFD320}"/>
              </a:ext>
            </a:extLst>
          </p:cNvPr>
          <p:cNvSpPr/>
          <p:nvPr/>
        </p:nvSpPr>
        <p:spPr>
          <a:xfrm>
            <a:off x="-50800" y="330199"/>
            <a:ext cx="2781300" cy="183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110D3-3488-4515-9BD0-7CF58337E51C}"/>
              </a:ext>
            </a:extLst>
          </p:cNvPr>
          <p:cNvGrpSpPr/>
          <p:nvPr/>
        </p:nvGrpSpPr>
        <p:grpSpPr>
          <a:xfrm>
            <a:off x="4419600" y="1892300"/>
            <a:ext cx="3352800" cy="3352800"/>
            <a:chOff x="4419600" y="2227289"/>
            <a:chExt cx="3352800" cy="3352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14D7B0-8BD5-4E61-A4DB-50FDF6C44329}"/>
                </a:ext>
              </a:extLst>
            </p:cNvPr>
            <p:cNvSpPr/>
            <p:nvPr/>
          </p:nvSpPr>
          <p:spPr>
            <a:xfrm>
              <a:off x="4419600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A7FB31-9229-4461-B77C-DF6B51359B2B}"/>
                </a:ext>
              </a:extLst>
            </p:cNvPr>
            <p:cNvSpPr txBox="1"/>
            <p:nvPr/>
          </p:nvSpPr>
          <p:spPr>
            <a:xfrm>
              <a:off x="4571999" y="2631844"/>
              <a:ext cx="3048001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Wild Card</a:t>
              </a:r>
            </a:p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Champion </a:t>
              </a:r>
            </a:p>
            <a:p>
              <a:pPr marL="0" indent="0" algn="ctr">
                <a:buNone/>
              </a:pPr>
              <a:r>
                <a:rPr lang="fi-FI" dirty="0">
                  <a:solidFill>
                    <a:schemeClr val="bg1"/>
                  </a:solidFill>
                </a:rPr>
                <a:t>IBM Watson </a:t>
              </a:r>
              <a:r>
                <a:rPr lang="fi-FI" dirty="0" err="1">
                  <a:solidFill>
                    <a:schemeClr val="bg1"/>
                  </a:solidFill>
                </a:rPr>
                <a:t>Build</a:t>
              </a:r>
              <a:r>
                <a:rPr lang="fi-FI" dirty="0">
                  <a:solidFill>
                    <a:schemeClr val="bg1"/>
                  </a:solidFill>
                </a:rPr>
                <a:t> Challenge 2017, </a:t>
              </a:r>
              <a:r>
                <a:rPr lang="fi-FI" dirty="0" err="1">
                  <a:solidFill>
                    <a:schemeClr val="bg1"/>
                  </a:solidFill>
                </a:rPr>
                <a:t>where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participants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developed</a:t>
              </a:r>
              <a:r>
                <a:rPr lang="fi-FI" dirty="0">
                  <a:solidFill>
                    <a:schemeClr val="bg1"/>
                  </a:solidFill>
                </a:rPr>
                <a:t> IBM Watson </a:t>
              </a:r>
              <a:r>
                <a:rPr lang="fi-FI" dirty="0" err="1">
                  <a:solidFill>
                    <a:schemeClr val="bg1"/>
                  </a:solidFill>
                </a:rPr>
                <a:t>based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solutions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2" descr="Elinar">
            <a:extLst>
              <a:ext uri="{FF2B5EF4-FFF2-40B4-BE49-F238E27FC236}">
                <a16:creationId xmlns:a16="http://schemas.microsoft.com/office/drawing/2014/main" id="{2876871A-4084-4F0D-9FB0-D50FF0EE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8" y="1059815"/>
            <a:ext cx="2144604" cy="37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3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3C650B2-640D-4069-A7C8-C413BDED89A1}"/>
              </a:ext>
            </a:extLst>
          </p:cNvPr>
          <p:cNvGrpSpPr/>
          <p:nvPr/>
        </p:nvGrpSpPr>
        <p:grpSpPr>
          <a:xfrm>
            <a:off x="5954948" y="3212059"/>
            <a:ext cx="3098800" cy="3098800"/>
            <a:chOff x="3594101" y="890191"/>
            <a:chExt cx="3098800" cy="30988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167EE67-33E4-4DC2-8FF8-30B4A2309648}"/>
                </a:ext>
              </a:extLst>
            </p:cNvPr>
            <p:cNvSpPr/>
            <p:nvPr/>
          </p:nvSpPr>
          <p:spPr>
            <a:xfrm>
              <a:off x="3594101" y="890191"/>
              <a:ext cx="3098800" cy="3098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F3B842-C5F7-4837-8CC2-F558708F61C5}"/>
                </a:ext>
              </a:extLst>
            </p:cNvPr>
            <p:cNvSpPr txBox="1"/>
            <p:nvPr/>
          </p:nvSpPr>
          <p:spPr>
            <a:xfrm>
              <a:off x="3735153" y="1067749"/>
              <a:ext cx="2865422" cy="2831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National</a:t>
              </a:r>
            </a:p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Winner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World Summit Award 2018 – a competition rewarding startups working with digital innovations</a:t>
              </a:r>
              <a:br>
                <a:rPr lang="en-US" dirty="0">
                  <a:solidFill>
                    <a:schemeClr val="bg1"/>
                  </a:solidFill>
                </a:rPr>
              </a:b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57A722-44CC-4EEA-A8C5-D0A8F4ACED7F}"/>
              </a:ext>
            </a:extLst>
          </p:cNvPr>
          <p:cNvGrpSpPr/>
          <p:nvPr/>
        </p:nvGrpSpPr>
        <p:grpSpPr>
          <a:xfrm>
            <a:off x="3119673" y="1706589"/>
            <a:ext cx="3098800" cy="3098800"/>
            <a:chOff x="5842000" y="3526037"/>
            <a:chExt cx="3098800" cy="3098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6CA4A8A-0DCF-4292-88FC-B1C83E41B068}"/>
                </a:ext>
              </a:extLst>
            </p:cNvPr>
            <p:cNvSpPr/>
            <p:nvPr/>
          </p:nvSpPr>
          <p:spPr>
            <a:xfrm>
              <a:off x="5842000" y="3526037"/>
              <a:ext cx="3098800" cy="3098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D0F765-EE2C-4E89-B0C9-71976B18734D}"/>
                </a:ext>
              </a:extLst>
            </p:cNvPr>
            <p:cNvSpPr txBox="1"/>
            <p:nvPr/>
          </p:nvSpPr>
          <p:spPr>
            <a:xfrm>
              <a:off x="6105525" y="3998219"/>
              <a:ext cx="2571749" cy="2154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Winner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Ratkaisu100 in 2017,  which aimed at finding a solution for better identification and utilization of expertise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C687C1D-0D39-4CEE-AC1B-5BA72BDCBC25}"/>
              </a:ext>
            </a:extLst>
          </p:cNvPr>
          <p:cNvSpPr/>
          <p:nvPr/>
        </p:nvSpPr>
        <p:spPr>
          <a:xfrm>
            <a:off x="8788404" y="1706589"/>
            <a:ext cx="3098800" cy="3098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F80BD2-68DF-4EDD-B5DD-7E450BBB1D3C}"/>
              </a:ext>
            </a:extLst>
          </p:cNvPr>
          <p:cNvGrpSpPr/>
          <p:nvPr/>
        </p:nvGrpSpPr>
        <p:grpSpPr>
          <a:xfrm>
            <a:off x="304796" y="3212059"/>
            <a:ext cx="3098800" cy="3098800"/>
            <a:chOff x="8585199" y="890191"/>
            <a:chExt cx="3098800" cy="3098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9AAD75-C80C-4590-A2D6-8ADB607E1714}"/>
                </a:ext>
              </a:extLst>
            </p:cNvPr>
            <p:cNvSpPr/>
            <p:nvPr/>
          </p:nvSpPr>
          <p:spPr>
            <a:xfrm>
              <a:off x="8585199" y="890191"/>
              <a:ext cx="3098800" cy="3098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64A77E-DD3F-4212-9ACD-A28C86CBCC4E}"/>
                </a:ext>
              </a:extLst>
            </p:cNvPr>
            <p:cNvSpPr txBox="1"/>
            <p:nvPr/>
          </p:nvSpPr>
          <p:spPr>
            <a:xfrm>
              <a:off x="8794311" y="1777871"/>
              <a:ext cx="26416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fi-FI" sz="4400" dirty="0" err="1">
                  <a:solidFill>
                    <a:schemeClr val="bg1"/>
                  </a:solidFill>
                </a:rPr>
                <a:t>Finals</a:t>
              </a:r>
              <a:endParaRPr lang="fi-FI" sz="4400" dirty="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fi-FI" dirty="0">
                  <a:solidFill>
                    <a:schemeClr val="bg1"/>
                  </a:solidFill>
                </a:rPr>
                <a:t>Alibaba </a:t>
              </a:r>
              <a:r>
                <a:rPr lang="fi-FI" dirty="0" err="1">
                  <a:solidFill>
                    <a:schemeClr val="bg1"/>
                  </a:solidFill>
                </a:rPr>
                <a:t>Cloud</a:t>
              </a:r>
              <a:r>
                <a:rPr lang="fi-FI" dirty="0">
                  <a:solidFill>
                    <a:schemeClr val="bg1"/>
                  </a:solidFill>
                </a:rPr>
                <a:t> Computing </a:t>
              </a:r>
              <a:r>
                <a:rPr lang="fi-FI" dirty="0" err="1">
                  <a:solidFill>
                    <a:schemeClr val="bg1"/>
                  </a:solidFill>
                </a:rPr>
                <a:t>Contest</a:t>
              </a:r>
              <a:r>
                <a:rPr lang="fi-FI" dirty="0">
                  <a:solidFill>
                    <a:schemeClr val="bg1"/>
                  </a:solidFill>
                </a:rPr>
                <a:t> in London 2017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A92A3F0-49DF-4B0A-AF84-E3E0F66EE5FC}"/>
              </a:ext>
            </a:extLst>
          </p:cNvPr>
          <p:cNvSpPr/>
          <p:nvPr/>
        </p:nvSpPr>
        <p:spPr>
          <a:xfrm>
            <a:off x="-50800" y="330199"/>
            <a:ext cx="2781300" cy="183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Headai">
            <a:extLst>
              <a:ext uri="{FF2B5EF4-FFF2-40B4-BE49-F238E27FC236}">
                <a16:creationId xmlns:a16="http://schemas.microsoft.com/office/drawing/2014/main" id="{C094E19F-E856-4828-B6A4-F1FF94ACF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t="10940" r="16455" b="8770"/>
          <a:stretch/>
        </p:blipFill>
        <p:spPr bwMode="auto">
          <a:xfrm>
            <a:off x="762002" y="543776"/>
            <a:ext cx="1155696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AD53C7-5259-456E-9A7A-D0F7D7B86300}"/>
              </a:ext>
            </a:extLst>
          </p:cNvPr>
          <p:cNvSpPr txBox="1"/>
          <p:nvPr/>
        </p:nvSpPr>
        <p:spPr>
          <a:xfrm>
            <a:off x="9134441" y="2455770"/>
            <a:ext cx="240672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13</a:t>
            </a:r>
            <a:r>
              <a:rPr lang="en-US" sz="4400" baseline="30000" dirty="0">
                <a:solidFill>
                  <a:schemeClr val="bg1"/>
                </a:solidFill>
              </a:rPr>
              <a:t>th</a:t>
            </a:r>
            <a:r>
              <a:rPr lang="en-US" sz="4400" dirty="0">
                <a:solidFill>
                  <a:schemeClr val="bg1"/>
                </a:solidFill>
              </a:rPr>
              <a:t> place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Startup100 – the hottest startups from Finland, May 2020</a:t>
            </a:r>
          </a:p>
        </p:txBody>
      </p:sp>
    </p:spTree>
    <p:extLst>
      <p:ext uri="{BB962C8B-B14F-4D97-AF65-F5344CB8AC3E}">
        <p14:creationId xmlns:p14="http://schemas.microsoft.com/office/powerpoint/2010/main" val="299726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EFFA18-E052-4784-A5F5-60EFC57F5C6A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D4C88-819A-48F6-B2AA-092F6E6BC4DD}"/>
              </a:ext>
            </a:extLst>
          </p:cNvPr>
          <p:cNvSpPr txBox="1"/>
          <p:nvPr/>
        </p:nvSpPr>
        <p:spPr>
          <a:xfrm>
            <a:off x="7662639" y="1411715"/>
            <a:ext cx="5011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Global AI Solutions </a:t>
            </a:r>
            <a:r>
              <a:rPr lang="fi-FI" b="1" dirty="0" err="1"/>
              <a:t>from</a:t>
            </a:r>
            <a:r>
              <a:rPr lang="fi-FI" b="1" dirty="0"/>
              <a:t> Satakunta</a:t>
            </a:r>
          </a:p>
          <a:p>
            <a:pPr lvl="1"/>
            <a:r>
              <a:rPr lang="fi-FI" dirty="0" err="1"/>
              <a:t>Elinar</a:t>
            </a:r>
            <a:endParaRPr lang="fi-FI" dirty="0"/>
          </a:p>
          <a:p>
            <a:pPr lvl="1"/>
            <a:r>
              <a:rPr lang="fi-FI" dirty="0" err="1"/>
              <a:t>HeadAI</a:t>
            </a:r>
            <a:endParaRPr lang="fi-FI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F87577-30E0-4C24-823D-98F89B60E35B}"/>
              </a:ext>
            </a:extLst>
          </p:cNvPr>
          <p:cNvGrpSpPr/>
          <p:nvPr/>
        </p:nvGrpSpPr>
        <p:grpSpPr>
          <a:xfrm>
            <a:off x="7088070" y="1467347"/>
            <a:ext cx="574569" cy="782657"/>
            <a:chOff x="1733244" y="4000499"/>
            <a:chExt cx="574569" cy="78265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FFEFC1C-BA16-4B4E-A907-A04DA8778878}"/>
                </a:ext>
              </a:extLst>
            </p:cNvPr>
            <p:cNvCxnSpPr>
              <a:cxnSpLocks/>
            </p:cNvCxnSpPr>
            <p:nvPr/>
          </p:nvCxnSpPr>
          <p:spPr>
            <a:xfrm>
              <a:off x="2307813" y="4000499"/>
              <a:ext cx="0" cy="7714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0223BE-505E-46B0-A69E-552FB85B2345}"/>
                </a:ext>
              </a:extLst>
            </p:cNvPr>
            <p:cNvSpPr txBox="1"/>
            <p:nvPr/>
          </p:nvSpPr>
          <p:spPr>
            <a:xfrm>
              <a:off x="1733244" y="4013715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2805E-725B-478E-9C51-40EC9FD283C2}"/>
              </a:ext>
            </a:extLst>
          </p:cNvPr>
          <p:cNvGrpSpPr/>
          <p:nvPr/>
        </p:nvGrpSpPr>
        <p:grpSpPr>
          <a:xfrm>
            <a:off x="1510641" y="1204680"/>
            <a:ext cx="5693745" cy="4448640"/>
            <a:chOff x="1966363" y="1343179"/>
            <a:chExt cx="5693745" cy="44486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006549-718D-4EBD-8E76-5E0EDF514999}"/>
                </a:ext>
              </a:extLst>
            </p:cNvPr>
            <p:cNvSpPr txBox="1"/>
            <p:nvPr/>
          </p:nvSpPr>
          <p:spPr>
            <a:xfrm>
              <a:off x="2531847" y="1544502"/>
              <a:ext cx="5128261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 err="1"/>
                <a:t>Fast</a:t>
              </a:r>
              <a:r>
                <a:rPr lang="fi-FI" b="1" dirty="0"/>
                <a:t> </a:t>
              </a:r>
              <a:r>
                <a:rPr lang="fi-FI" b="1" dirty="0" err="1"/>
                <a:t>Growth</a:t>
              </a:r>
              <a:r>
                <a:rPr lang="fi-FI" b="1" dirty="0"/>
                <a:t> in Satakunta</a:t>
              </a:r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 err="1"/>
                <a:t>Robocoast</a:t>
              </a:r>
              <a:endParaRPr lang="fi-FI" b="1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 err="1"/>
                <a:t>RoboAI</a:t>
              </a:r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 err="1"/>
                <a:t>Cimcorp</a:t>
              </a:r>
              <a:endParaRPr lang="fi-FI" b="1" dirty="0"/>
            </a:p>
            <a:p>
              <a:pPr lvl="1"/>
              <a:r>
                <a:rPr lang="en-US" dirty="0"/>
                <a:t>Importance for Finland and the Whole World</a:t>
              </a:r>
            </a:p>
            <a:p>
              <a:pPr lvl="1"/>
              <a:r>
                <a:rPr lang="fi-FI" dirty="0" err="1"/>
                <a:t>Strong</a:t>
              </a:r>
              <a:r>
                <a:rPr lang="fi-FI" dirty="0"/>
                <a:t> </a:t>
              </a:r>
              <a:r>
                <a:rPr lang="fi-FI" dirty="0" err="1"/>
                <a:t>Customer</a:t>
              </a:r>
              <a:r>
                <a:rPr lang="fi-FI" dirty="0"/>
                <a:t> </a:t>
              </a:r>
              <a:r>
                <a:rPr lang="fi-FI" dirty="0" err="1"/>
                <a:t>Base</a:t>
              </a:r>
              <a:endParaRPr lang="fi-FI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07C3AE-8F62-4651-B0EA-0199599FBD21}"/>
                </a:ext>
              </a:extLst>
            </p:cNvPr>
            <p:cNvGrpSpPr/>
            <p:nvPr/>
          </p:nvGrpSpPr>
          <p:grpSpPr>
            <a:xfrm>
              <a:off x="1966363" y="1343179"/>
              <a:ext cx="566690" cy="2971747"/>
              <a:chOff x="1432963" y="455545"/>
              <a:chExt cx="566690" cy="297174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2D3B6E9-EEA9-4900-95DA-43419790EDCF}"/>
                  </a:ext>
                </a:extLst>
              </p:cNvPr>
              <p:cNvGrpSpPr/>
              <p:nvPr/>
            </p:nvGrpSpPr>
            <p:grpSpPr>
              <a:xfrm>
                <a:off x="1432964" y="455545"/>
                <a:ext cx="565484" cy="769441"/>
                <a:chOff x="1432964" y="455545"/>
                <a:chExt cx="565484" cy="769441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C29CB7-201E-415A-9C5F-3A5FF6FCFB5A}"/>
                    </a:ext>
                  </a:extLst>
                </p:cNvPr>
                <p:cNvSpPr txBox="1"/>
                <p:nvPr/>
              </p:nvSpPr>
              <p:spPr>
                <a:xfrm>
                  <a:off x="1432964" y="455545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1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34428D-D2E3-4EB6-A774-622609391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722507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794AA2C-EFEC-429F-A84E-F9F4E5E4F0DE}"/>
                  </a:ext>
                </a:extLst>
              </p:cNvPr>
              <p:cNvGrpSpPr/>
              <p:nvPr/>
            </p:nvGrpSpPr>
            <p:grpSpPr>
              <a:xfrm>
                <a:off x="1432963" y="1554380"/>
                <a:ext cx="565484" cy="769441"/>
                <a:chOff x="1432964" y="1248350"/>
                <a:chExt cx="565484" cy="769441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4C8311-A47A-4901-BA0B-AD28B5442BEF}"/>
                    </a:ext>
                  </a:extLst>
                </p:cNvPr>
                <p:cNvSpPr txBox="1"/>
                <p:nvPr/>
              </p:nvSpPr>
              <p:spPr>
                <a:xfrm>
                  <a:off x="1432964" y="1248350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2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EBFA7486-D8BE-422F-BD58-A6DE993E0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1515312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E11A41E-4E25-490B-99B7-2F3445522041}"/>
                  </a:ext>
                </a:extLst>
              </p:cNvPr>
              <p:cNvGrpSpPr/>
              <p:nvPr/>
            </p:nvGrpSpPr>
            <p:grpSpPr>
              <a:xfrm>
                <a:off x="1439438" y="2657851"/>
                <a:ext cx="560215" cy="769441"/>
                <a:chOff x="1438233" y="2110793"/>
                <a:chExt cx="560215" cy="76944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ECEAEF-4050-4320-BD5E-040E97C6B26F}"/>
                    </a:ext>
                  </a:extLst>
                </p:cNvPr>
                <p:cNvSpPr txBox="1"/>
                <p:nvPr/>
              </p:nvSpPr>
              <p:spPr>
                <a:xfrm>
                  <a:off x="1438233" y="2110793"/>
                  <a:ext cx="41308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/>
                    <a:t>3</a:t>
                  </a: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4926262-820E-4A03-BBE3-8CBAE38C5A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2377755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2FEEB2-23F9-411A-84C8-E90DB632F742}"/>
                </a:ext>
              </a:extLst>
            </p:cNvPr>
            <p:cNvSpPr txBox="1"/>
            <p:nvPr/>
          </p:nvSpPr>
          <p:spPr>
            <a:xfrm>
              <a:off x="1966363" y="4920159"/>
              <a:ext cx="449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4F19F66-D0DD-4AED-85D0-EA24F98BADC5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7" y="4920053"/>
              <a:ext cx="0" cy="769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6D1DD69-3601-42D2-B5BE-4A4FEEB2988D}"/>
              </a:ext>
            </a:extLst>
          </p:cNvPr>
          <p:cNvSpPr/>
          <p:nvPr/>
        </p:nvSpPr>
        <p:spPr>
          <a:xfrm>
            <a:off x="585926" y="663606"/>
            <a:ext cx="11070455" cy="55307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C3C0EC1-A55C-49E8-ABB6-C5785A9B2629}"/>
              </a:ext>
            </a:extLst>
          </p:cNvPr>
          <p:cNvGrpSpPr/>
          <p:nvPr/>
        </p:nvGrpSpPr>
        <p:grpSpPr>
          <a:xfrm>
            <a:off x="385901" y="2602318"/>
            <a:ext cx="11441466" cy="3348813"/>
            <a:chOff x="386886" y="2250980"/>
            <a:chExt cx="11441466" cy="33488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D857A4-59F0-4E97-AD5F-15D50FCA82DF}"/>
                </a:ext>
              </a:extLst>
            </p:cNvPr>
            <p:cNvGrpSpPr/>
            <p:nvPr/>
          </p:nvGrpSpPr>
          <p:grpSpPr>
            <a:xfrm>
              <a:off x="386886" y="2250980"/>
              <a:ext cx="11441466" cy="3348813"/>
              <a:chOff x="386886" y="2250980"/>
              <a:chExt cx="11441466" cy="334881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B47EBF-87B6-460D-976D-06C44811FB3E}"/>
                  </a:ext>
                </a:extLst>
              </p:cNvPr>
              <p:cNvSpPr/>
              <p:nvPr/>
            </p:nvSpPr>
            <p:spPr>
              <a:xfrm>
                <a:off x="9041932" y="2250981"/>
                <a:ext cx="2786420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4953E95-832E-446A-850A-EB3668B72EE8}"/>
                  </a:ext>
                </a:extLst>
              </p:cNvPr>
              <p:cNvSpPr/>
              <p:nvPr/>
            </p:nvSpPr>
            <p:spPr>
              <a:xfrm>
                <a:off x="6155337" y="2250981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9D0E960-38C6-4E33-88CF-53AF604BDBCA}"/>
                  </a:ext>
                </a:extLst>
              </p:cNvPr>
              <p:cNvSpPr/>
              <p:nvPr/>
            </p:nvSpPr>
            <p:spPr>
              <a:xfrm>
                <a:off x="3273481" y="2250982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1A5FD4-387A-44C4-861F-C2C4AD9891F7}"/>
                  </a:ext>
                </a:extLst>
              </p:cNvPr>
              <p:cNvSpPr/>
              <p:nvPr/>
            </p:nvSpPr>
            <p:spPr>
              <a:xfrm>
                <a:off x="386886" y="2250980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884E9C7B-B9D1-4017-8579-90342A1D4533}"/>
                </a:ext>
              </a:extLst>
            </p:cNvPr>
            <p:cNvSpPr txBox="1">
              <a:spLocks/>
            </p:cNvSpPr>
            <p:nvPr/>
          </p:nvSpPr>
          <p:spPr>
            <a:xfrm>
              <a:off x="386886" y="3845858"/>
              <a:ext cx="2791160" cy="1454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69,8%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Growth in employee count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2010-2018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C288DED9-4B81-49FE-A08B-B8F3E2934413}"/>
                </a:ext>
              </a:extLst>
            </p:cNvPr>
            <p:cNvSpPr txBox="1">
              <a:spLocks/>
            </p:cNvSpPr>
            <p:nvPr/>
          </p:nvSpPr>
          <p:spPr>
            <a:xfrm>
              <a:off x="6406782" y="3730368"/>
              <a:ext cx="2288269" cy="16859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61,4%</a:t>
              </a:r>
              <a:b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Growth in total salary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2010-2017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5EA64B83-E955-4701-93F1-FDB06CDC5B4B}"/>
                </a:ext>
              </a:extLst>
            </p:cNvPr>
            <p:cNvSpPr txBox="1">
              <a:spLocks/>
            </p:cNvSpPr>
            <p:nvPr/>
          </p:nvSpPr>
          <p:spPr>
            <a:xfrm>
              <a:off x="3243193" y="3845858"/>
              <a:ext cx="2786421" cy="1454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1259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Man-years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2018</a:t>
              </a: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50C07673-1108-4E19-A219-A1AA8CD9552C}"/>
                </a:ext>
              </a:extLst>
            </p:cNvPr>
            <p:cNvSpPr txBox="1">
              <a:spLocks/>
            </p:cNvSpPr>
            <p:nvPr/>
          </p:nvSpPr>
          <p:spPr>
            <a:xfrm>
              <a:off x="9037193" y="3730368"/>
              <a:ext cx="2791159" cy="16859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56 </a:t>
              </a:r>
              <a:r>
                <a:rPr lang="en-US" sz="4400" dirty="0">
                  <a:solidFill>
                    <a:prstClr val="white"/>
                  </a:solidFill>
                  <a:latin typeface="Garamond" panose="02020404030301010803"/>
                </a:rPr>
                <a:t>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€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Salaries paid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2017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72CCDC-1725-405B-91CB-15E5464E0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2" t="-3016" r="20117" b="-3331"/>
            <a:stretch/>
          </p:blipFill>
          <p:spPr>
            <a:xfrm>
              <a:off x="4297346" y="2758569"/>
              <a:ext cx="729212" cy="638184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C6F806F-1E3F-4DE2-8B8D-C0A7E35A8169}"/>
                </a:ext>
              </a:extLst>
            </p:cNvPr>
            <p:cNvGrpSpPr/>
            <p:nvPr/>
          </p:nvGrpSpPr>
          <p:grpSpPr>
            <a:xfrm>
              <a:off x="7162615" y="2699153"/>
              <a:ext cx="866536" cy="866535"/>
              <a:chOff x="7162615" y="2699153"/>
              <a:chExt cx="866536" cy="86653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D08EC48-B0C7-4FA4-989E-8C3FB93C7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0" t="42617" r="59794" b="1746"/>
              <a:stretch/>
            </p:blipFill>
            <p:spPr>
              <a:xfrm>
                <a:off x="7162615" y="2699153"/>
                <a:ext cx="866536" cy="8665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5D2C554-F37F-4985-A2C2-EB1716DE0469}"/>
                  </a:ext>
                </a:extLst>
              </p:cNvPr>
              <p:cNvSpPr/>
              <p:nvPr/>
            </p:nvSpPr>
            <p:spPr>
              <a:xfrm>
                <a:off x="7315985" y="2861881"/>
                <a:ext cx="382772" cy="34915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A7B693-D467-4886-A753-B38AC4F296F7}"/>
                </a:ext>
              </a:extLst>
            </p:cNvPr>
            <p:cNvGrpSpPr/>
            <p:nvPr/>
          </p:nvGrpSpPr>
          <p:grpSpPr>
            <a:xfrm>
              <a:off x="1371624" y="2699153"/>
              <a:ext cx="866536" cy="866535"/>
              <a:chOff x="7162615" y="2699153"/>
              <a:chExt cx="866536" cy="86653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1A5B194-D8DA-4FCC-BDF8-0D1F70A2D3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0" t="42617" r="59794" b="1746"/>
              <a:stretch/>
            </p:blipFill>
            <p:spPr>
              <a:xfrm>
                <a:off x="7162615" y="2699153"/>
                <a:ext cx="866536" cy="8665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F93C0B5-57AB-42F7-A9D8-93E460D3215D}"/>
                  </a:ext>
                </a:extLst>
              </p:cNvPr>
              <p:cNvSpPr/>
              <p:nvPr/>
            </p:nvSpPr>
            <p:spPr>
              <a:xfrm>
                <a:off x="7315985" y="2861881"/>
                <a:ext cx="382772" cy="34915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DC82AB-68ED-4F97-8FCF-D24EB4344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2" t="-3016" r="20117" b="-3331"/>
            <a:stretch/>
          </p:blipFill>
          <p:spPr>
            <a:xfrm>
              <a:off x="1556795" y="2904206"/>
              <a:ext cx="340436" cy="297940"/>
            </a:xfrm>
            <a:prstGeom prst="ellipse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71CBF94-E792-469E-AEF3-21C99136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22"/>
            <a:ext cx="12192000" cy="2478559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Fast Growth in </a:t>
            </a:r>
            <a:r>
              <a:rPr lang="en-US" sz="6000" dirty="0" err="1"/>
              <a:t>Satakunta</a:t>
            </a:r>
            <a:endParaRPr lang="en-US" sz="6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14926D-4A79-4DA4-B091-E6D03BB4A797}"/>
              </a:ext>
            </a:extLst>
          </p:cNvPr>
          <p:cNvGrpSpPr/>
          <p:nvPr/>
        </p:nvGrpSpPr>
        <p:grpSpPr>
          <a:xfrm>
            <a:off x="10038034" y="3181110"/>
            <a:ext cx="792243" cy="495779"/>
            <a:chOff x="2622586" y="2877845"/>
            <a:chExt cx="792243" cy="4957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76BB9E-2F39-457D-9A44-C41955CF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2622586" y="2877845"/>
              <a:ext cx="792243" cy="49577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0A560F-5A54-484E-A228-A26A5CADDDAF}"/>
                </a:ext>
              </a:extLst>
            </p:cNvPr>
            <p:cNvSpPr/>
            <p:nvPr/>
          </p:nvSpPr>
          <p:spPr>
            <a:xfrm>
              <a:off x="2871041" y="2978118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057352-EC75-4909-95B2-10181E225093}"/>
              </a:ext>
            </a:extLst>
          </p:cNvPr>
          <p:cNvGrpSpPr/>
          <p:nvPr/>
        </p:nvGrpSpPr>
        <p:grpSpPr>
          <a:xfrm>
            <a:off x="7325968" y="3312663"/>
            <a:ext cx="371804" cy="232672"/>
            <a:chOff x="2622586" y="2877845"/>
            <a:chExt cx="792243" cy="49577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285F20E-092A-4677-BC75-F1D7C5AE2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2622586" y="2877845"/>
              <a:ext cx="792243" cy="495779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ACE8F16-EE3E-4E67-9F40-6D880F27A493}"/>
                </a:ext>
              </a:extLst>
            </p:cNvPr>
            <p:cNvSpPr/>
            <p:nvPr/>
          </p:nvSpPr>
          <p:spPr>
            <a:xfrm>
              <a:off x="2871041" y="2978118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A75E86-5B53-434B-8786-7162D6B3971F}"/>
              </a:ext>
            </a:extLst>
          </p:cNvPr>
          <p:cNvCxnSpPr>
            <a:cxnSpLocks/>
          </p:cNvCxnSpPr>
          <p:nvPr/>
        </p:nvCxnSpPr>
        <p:spPr>
          <a:xfrm>
            <a:off x="5445124" y="183035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1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303CF9F-62F6-451D-A600-C853792AF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4" b="4336"/>
          <a:stretch/>
        </p:blipFill>
        <p:spPr>
          <a:xfrm>
            <a:off x="0" y="297335"/>
            <a:ext cx="9738546" cy="65606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E1A7FC-7E7B-4499-829F-D3A656DB06B1}"/>
              </a:ext>
            </a:extLst>
          </p:cNvPr>
          <p:cNvGrpSpPr/>
          <p:nvPr/>
        </p:nvGrpSpPr>
        <p:grpSpPr>
          <a:xfrm>
            <a:off x="7090397" y="416547"/>
            <a:ext cx="4674416" cy="4674416"/>
            <a:chOff x="7166597" y="292722"/>
            <a:chExt cx="4674416" cy="46744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79FFB68-E5A5-4F18-9A7A-67DFB9FAE499}"/>
                </a:ext>
              </a:extLst>
            </p:cNvPr>
            <p:cNvSpPr/>
            <p:nvPr/>
          </p:nvSpPr>
          <p:spPr>
            <a:xfrm>
              <a:off x="7166597" y="292722"/>
              <a:ext cx="4674416" cy="46744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89081F54-8718-4571-8D22-1267EE44DD41}"/>
                </a:ext>
              </a:extLst>
            </p:cNvPr>
            <p:cNvSpPr txBox="1">
              <a:spLocks/>
            </p:cNvSpPr>
            <p:nvPr/>
          </p:nvSpPr>
          <p:spPr>
            <a:xfrm>
              <a:off x="8110594" y="900681"/>
              <a:ext cx="2786421" cy="34584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97,2%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Revenue growth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2010-2018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437 M€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Annual revenue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50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8F7EC-0619-4334-B79D-137F892A8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2"/>
          <a:stretch/>
        </p:blipFill>
        <p:spPr>
          <a:xfrm>
            <a:off x="5834932" y="699316"/>
            <a:ext cx="5722550" cy="35323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842860-190D-44F0-B113-13C750F82ED9}"/>
              </a:ext>
            </a:extLst>
          </p:cNvPr>
          <p:cNvGrpSpPr/>
          <p:nvPr/>
        </p:nvGrpSpPr>
        <p:grpSpPr>
          <a:xfrm>
            <a:off x="634518" y="366605"/>
            <a:ext cx="4988464" cy="5786770"/>
            <a:chOff x="602711" y="201849"/>
            <a:chExt cx="4988464" cy="5786770"/>
          </a:xfrm>
        </p:grpSpPr>
        <p:sp>
          <p:nvSpPr>
            <p:cNvPr id="22" name="Title 3">
              <a:extLst>
                <a:ext uri="{FF2B5EF4-FFF2-40B4-BE49-F238E27FC236}">
                  <a16:creationId xmlns:a16="http://schemas.microsoft.com/office/drawing/2014/main" id="{79A8C926-F297-47CA-B401-735090142C51}"/>
                </a:ext>
              </a:extLst>
            </p:cNvPr>
            <p:cNvSpPr txBox="1">
              <a:spLocks/>
            </p:cNvSpPr>
            <p:nvPr/>
          </p:nvSpPr>
          <p:spPr>
            <a:xfrm>
              <a:off x="602711" y="201849"/>
              <a:ext cx="4988464" cy="17603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5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Robocoast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23" name="Content Placeholder 4">
              <a:extLst>
                <a:ext uri="{FF2B5EF4-FFF2-40B4-BE49-F238E27FC236}">
                  <a16:creationId xmlns:a16="http://schemas.microsoft.com/office/drawing/2014/main" id="{229057CE-E578-40EE-B58C-344C069B21A5}"/>
                </a:ext>
              </a:extLst>
            </p:cNvPr>
            <p:cNvSpPr txBox="1">
              <a:spLocks/>
            </p:cNvSpPr>
            <p:nvPr/>
          </p:nvSpPr>
          <p:spPr>
            <a:xfrm>
              <a:off x="602712" y="2223443"/>
              <a:ext cx="4227943" cy="3765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There is a cluster of more than 100 robotics, IoT, artificial intelligence and automation companies in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Satakunta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. The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Robocoast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Consortium is the center of this cluster.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Garamond" panose="02020404030301010803"/>
                </a:rPr>
                <a:t>R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obocoast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is a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Digital Innovation Hub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, DIH, approved by the European Commission.</a:t>
              </a:r>
              <a:br>
                <a:rPr lang="en-US" sz="1800" noProof="0" dirty="0">
                  <a:solidFill>
                    <a:prstClr val="black"/>
                  </a:solidFill>
                  <a:latin typeface="Garamond" panose="02020404030301010803"/>
                </a:rPr>
              </a:br>
              <a:br>
                <a:rPr lang="en-US" sz="1800" noProof="0" dirty="0">
                  <a:solidFill>
                    <a:prstClr val="black"/>
                  </a:solidFill>
                  <a:latin typeface="Garamond" panose="02020404030301010803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In addition to the cluster companies, the Consortium includes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RoboAI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lang="en-US" sz="1800" dirty="0"/>
                <a:t>research and development center.</a:t>
              </a: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E00DBF-B578-4F14-A8ED-823A900338E9}"/>
                </a:ext>
              </a:extLst>
            </p:cNvPr>
            <p:cNvCxnSpPr>
              <a:cxnSpLocks/>
            </p:cNvCxnSpPr>
            <p:nvPr/>
          </p:nvCxnSpPr>
          <p:spPr>
            <a:xfrm>
              <a:off x="709707" y="1706463"/>
              <a:ext cx="13017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1E19AEB-ADDC-4658-A217-25C0C3DCCB1A}"/>
              </a:ext>
            </a:extLst>
          </p:cNvPr>
          <p:cNvGrpSpPr/>
          <p:nvPr/>
        </p:nvGrpSpPr>
        <p:grpSpPr>
          <a:xfrm>
            <a:off x="4632294" y="3429000"/>
            <a:ext cx="3956821" cy="2880000"/>
            <a:chOff x="5987994" y="3525032"/>
            <a:chExt cx="3956821" cy="288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96B4AC-8019-4340-8D57-763D1E9236C8}"/>
                </a:ext>
              </a:extLst>
            </p:cNvPr>
            <p:cNvSpPr/>
            <p:nvPr/>
          </p:nvSpPr>
          <p:spPr>
            <a:xfrm>
              <a:off x="6526405" y="3525032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BDAAF990-59AC-48D3-A3CB-E48C936C4D58}"/>
                </a:ext>
              </a:extLst>
            </p:cNvPr>
            <p:cNvSpPr txBox="1">
              <a:spLocks/>
            </p:cNvSpPr>
            <p:nvPr/>
          </p:nvSpPr>
          <p:spPr>
            <a:xfrm>
              <a:off x="5987994" y="4492448"/>
              <a:ext cx="3956821" cy="88150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+</a:t>
              </a:r>
              <a:r>
                <a:rPr lang="en-US" sz="1860" dirty="0">
                  <a:solidFill>
                    <a:prstClr val="white"/>
                  </a:solidFill>
                  <a:latin typeface="Garamond" panose="02020404030301010803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companies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43F9D2C-ECA2-4741-B20B-8E7DAF678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6" y="4493696"/>
            <a:ext cx="623540" cy="311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685DE4-E259-4456-97F1-4FDBA0B09A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31825" b="20566"/>
          <a:stretch/>
        </p:blipFill>
        <p:spPr>
          <a:xfrm>
            <a:off x="8259340" y="4508107"/>
            <a:ext cx="2400447" cy="3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8558FC-E859-4217-A659-A73D7E1A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00" y="4197280"/>
            <a:ext cx="1872248" cy="1960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E5279C-D56B-4877-9644-D2AEDE45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995" y="536350"/>
            <a:ext cx="5157787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RoboAI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5EAC7-9070-450E-A35A-A3EEF3020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4720" y="2354986"/>
            <a:ext cx="4569706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RoboAI</a:t>
            </a:r>
            <a:r>
              <a:rPr lang="en-US" sz="1800" dirty="0"/>
              <a:t> is a research and development center that provides</a:t>
            </a:r>
          </a:p>
          <a:p>
            <a:r>
              <a:rPr lang="en-US" sz="1800" dirty="0"/>
              <a:t>product development services related to automation, robotics and artificial intelligence, and</a:t>
            </a:r>
          </a:p>
          <a:p>
            <a:r>
              <a:rPr lang="en-US" sz="1800" dirty="0"/>
              <a:t>startup services for students and entrepreneurs.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RoboAI</a:t>
            </a:r>
            <a:r>
              <a:rPr lang="en-US" sz="1800" dirty="0"/>
              <a:t> is a joint project by </a:t>
            </a:r>
            <a:r>
              <a:rPr lang="en-US" sz="1800" dirty="0" err="1"/>
              <a:t>Satakunta</a:t>
            </a:r>
            <a:r>
              <a:rPr lang="en-US" sz="1800" dirty="0"/>
              <a:t> University of Applied Sciences (SAMK) and Pori Unit of Tampere University.</a:t>
            </a:r>
            <a:endParaRPr lang="fi-FI" sz="1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4F2F49-F3DD-42B4-A845-22D219A20D66}"/>
              </a:ext>
            </a:extLst>
          </p:cNvPr>
          <p:cNvCxnSpPr>
            <a:cxnSpLocks/>
          </p:cNvCxnSpPr>
          <p:nvPr/>
        </p:nvCxnSpPr>
        <p:spPr>
          <a:xfrm>
            <a:off x="6750206" y="178196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C1A9FF64-B882-4103-934E-C087915FEF35}"/>
              </a:ext>
            </a:extLst>
          </p:cNvPr>
          <p:cNvSpPr txBox="1">
            <a:spLocks/>
          </p:cNvSpPr>
          <p:nvPr/>
        </p:nvSpPr>
        <p:spPr>
          <a:xfrm>
            <a:off x="977574" y="3969572"/>
            <a:ext cx="3160450" cy="228485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+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experts in automation,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robotics and AI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6A89C-622F-4D20-9CE6-FEF29E390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5489"/>
          <a:stretch/>
        </p:blipFill>
        <p:spPr>
          <a:xfrm>
            <a:off x="841876" y="536350"/>
            <a:ext cx="4932827" cy="3564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F080DC-31D0-4138-9910-A8338920BE38}"/>
              </a:ext>
            </a:extLst>
          </p:cNvPr>
          <p:cNvSpPr txBox="1"/>
          <p:nvPr/>
        </p:nvSpPr>
        <p:spPr>
          <a:xfrm>
            <a:off x="779731" y="500838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SAMK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366737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7CBF4-DF57-4DDF-8B93-09D82FFDC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2BC95-EB15-4367-B822-BF729E658B50}"/>
              </a:ext>
            </a:extLst>
          </p:cNvPr>
          <p:cNvSpPr/>
          <p:nvPr/>
        </p:nvSpPr>
        <p:spPr>
          <a:xfrm>
            <a:off x="970732" y="-1"/>
            <a:ext cx="5500734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9A4EB-0CAE-44DA-84DE-89876527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19" y="270534"/>
            <a:ext cx="473456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Cimcorp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E5637-39F4-4C18-BD28-0AF0CF8BD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72" y="1954028"/>
            <a:ext cx="5248247" cy="2365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 err="1"/>
              <a:t>Cimcorp</a:t>
            </a:r>
            <a:r>
              <a:rPr lang="fi-FI" dirty="0"/>
              <a:t> is a </a:t>
            </a:r>
            <a:r>
              <a:rPr lang="fi-FI" dirty="0" err="1"/>
              <a:t>global</a:t>
            </a:r>
            <a:r>
              <a:rPr lang="fi-FI" dirty="0"/>
              <a:t> </a:t>
            </a:r>
            <a:r>
              <a:rPr lang="fi-FI" dirty="0" err="1"/>
              <a:t>supplier</a:t>
            </a:r>
            <a:r>
              <a:rPr lang="fi-FI" dirty="0"/>
              <a:t> of </a:t>
            </a:r>
            <a:r>
              <a:rPr lang="fi-FI" dirty="0" err="1"/>
              <a:t>automation</a:t>
            </a:r>
            <a:r>
              <a:rPr lang="fi-FI" dirty="0"/>
              <a:t> </a:t>
            </a:r>
            <a:r>
              <a:rPr lang="fi-FI" dirty="0" err="1"/>
              <a:t>solutions</a:t>
            </a:r>
            <a:r>
              <a:rPr lang="fi-FI" dirty="0"/>
              <a:t> for, for </a:t>
            </a:r>
            <a:r>
              <a:rPr lang="fi-FI" dirty="0" err="1"/>
              <a:t>example</a:t>
            </a:r>
            <a:r>
              <a:rPr lang="fi-FI" dirty="0"/>
              <a:t>, </a:t>
            </a:r>
            <a:r>
              <a:rPr lang="en-US" dirty="0"/>
              <a:t>tire, food &amp; beverage, e-commerce, and postal service sectors.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global headquarters, </a:t>
            </a:r>
            <a:r>
              <a:rPr lang="en-US" dirty="0" err="1"/>
              <a:t>Cimcorp</a:t>
            </a:r>
            <a:r>
              <a:rPr lang="en-US" dirty="0"/>
              <a:t> Oy, is located in </a:t>
            </a:r>
            <a:r>
              <a:rPr lang="en-US" dirty="0" err="1"/>
              <a:t>Ulvila</a:t>
            </a:r>
            <a:r>
              <a:rPr lang="en-US" dirty="0"/>
              <a:t>, </a:t>
            </a:r>
            <a:r>
              <a:rPr lang="en-US" dirty="0" err="1"/>
              <a:t>Satakunta</a:t>
            </a:r>
            <a:r>
              <a:rPr lang="en-US" dirty="0"/>
              <a:t>. Additionally, the </a:t>
            </a:r>
            <a:r>
              <a:rPr lang="en-US" dirty="0" err="1"/>
              <a:t>Cimcorp</a:t>
            </a:r>
            <a:r>
              <a:rPr lang="en-US" dirty="0"/>
              <a:t> Group has branches in Canada, the US, India and Spain.</a:t>
            </a:r>
            <a:endParaRPr lang="fi-FI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A54AF-BC40-496A-BD0A-68665942492E}"/>
              </a:ext>
            </a:extLst>
          </p:cNvPr>
          <p:cNvSpPr/>
          <p:nvPr/>
        </p:nvSpPr>
        <p:spPr>
          <a:xfrm>
            <a:off x="1186300" y="4094709"/>
            <a:ext cx="5069592" cy="2521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D1A0C-A7E6-494D-B207-0C40AE8F3F8D}"/>
              </a:ext>
            </a:extLst>
          </p:cNvPr>
          <p:cNvSpPr txBox="1"/>
          <p:nvPr/>
        </p:nvSpPr>
        <p:spPr>
          <a:xfrm>
            <a:off x="3721098" y="4201086"/>
            <a:ext cx="2502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JOURNEY TO AUTOMATION AWARD 2020 </a:t>
            </a:r>
          </a:p>
          <a:p>
            <a:endParaRPr lang="fi-FI" dirty="0"/>
          </a:p>
          <a:p>
            <a:r>
              <a:rPr lang="fi-FI" dirty="0"/>
              <a:t>– </a:t>
            </a:r>
            <a:r>
              <a:rPr lang="en-US" dirty="0"/>
              <a:t>A leading player in the field of automation and digital transformation of the tire industry</a:t>
            </a:r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3CE681-55D9-44CD-BF66-D2818BD313A6}"/>
              </a:ext>
            </a:extLst>
          </p:cNvPr>
          <p:cNvCxnSpPr>
            <a:cxnSpLocks/>
          </p:cNvCxnSpPr>
          <p:nvPr/>
        </p:nvCxnSpPr>
        <p:spPr>
          <a:xfrm>
            <a:off x="3070223" y="151046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B4CD0CF-DD67-4533-B78B-0941F3C64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r="28545"/>
          <a:stretch/>
        </p:blipFill>
        <p:spPr>
          <a:xfrm>
            <a:off x="1653579" y="4319404"/>
            <a:ext cx="1600241" cy="2071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E5E8A7-376C-469A-B38F-3A3F3AC83D53}"/>
              </a:ext>
            </a:extLst>
          </p:cNvPr>
          <p:cNvSpPr txBox="1"/>
          <p:nvPr/>
        </p:nvSpPr>
        <p:spPr>
          <a:xfrm>
            <a:off x="11166355" y="6675214"/>
            <a:ext cx="10583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err="1"/>
              <a:t>Cimcorp</a:t>
            </a:r>
            <a:r>
              <a:rPr lang="fi-FI" sz="800" dirty="0"/>
              <a:t> / Esa </a:t>
            </a:r>
            <a:r>
              <a:rPr lang="fi-FI" sz="800" dirty="0" err="1"/>
              <a:t>Kyyrö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3501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C3C0EC1-A55C-49E8-ABB6-C5785A9B2629}"/>
              </a:ext>
            </a:extLst>
          </p:cNvPr>
          <p:cNvGrpSpPr/>
          <p:nvPr/>
        </p:nvGrpSpPr>
        <p:grpSpPr>
          <a:xfrm>
            <a:off x="385901" y="2602318"/>
            <a:ext cx="11441466" cy="3348813"/>
            <a:chOff x="386886" y="2250980"/>
            <a:chExt cx="11441466" cy="33488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D857A4-59F0-4E97-AD5F-15D50FCA82DF}"/>
                </a:ext>
              </a:extLst>
            </p:cNvPr>
            <p:cNvGrpSpPr/>
            <p:nvPr/>
          </p:nvGrpSpPr>
          <p:grpSpPr>
            <a:xfrm>
              <a:off x="386886" y="2250980"/>
              <a:ext cx="11441466" cy="3348813"/>
              <a:chOff x="386886" y="2250980"/>
              <a:chExt cx="11441466" cy="334881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B47EBF-87B6-460D-976D-06C44811FB3E}"/>
                  </a:ext>
                </a:extLst>
              </p:cNvPr>
              <p:cNvSpPr/>
              <p:nvPr/>
            </p:nvSpPr>
            <p:spPr>
              <a:xfrm>
                <a:off x="9041932" y="2250981"/>
                <a:ext cx="2786420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4953E95-832E-446A-850A-EB3668B72EE8}"/>
                  </a:ext>
                </a:extLst>
              </p:cNvPr>
              <p:cNvSpPr/>
              <p:nvPr/>
            </p:nvSpPr>
            <p:spPr>
              <a:xfrm>
                <a:off x="6155337" y="2250981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9D0E960-38C6-4E33-88CF-53AF604BDBCA}"/>
                  </a:ext>
                </a:extLst>
              </p:cNvPr>
              <p:cNvSpPr/>
              <p:nvPr/>
            </p:nvSpPr>
            <p:spPr>
              <a:xfrm>
                <a:off x="3273481" y="2250982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1A5FD4-387A-44C4-861F-C2C4AD9891F7}"/>
                  </a:ext>
                </a:extLst>
              </p:cNvPr>
              <p:cNvSpPr/>
              <p:nvPr/>
            </p:nvSpPr>
            <p:spPr>
              <a:xfrm>
                <a:off x="386886" y="2250980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884E9C7B-B9D1-4017-8579-90342A1D4533}"/>
                </a:ext>
              </a:extLst>
            </p:cNvPr>
            <p:cNvSpPr txBox="1">
              <a:spLocks/>
            </p:cNvSpPr>
            <p:nvPr/>
          </p:nvSpPr>
          <p:spPr>
            <a:xfrm>
              <a:off x="391625" y="3845859"/>
              <a:ext cx="2786421" cy="17539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130 M€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Annual revenue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Cimcorp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Group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C288DED9-4B81-49FE-A08B-B8F3E2934413}"/>
                </a:ext>
              </a:extLst>
            </p:cNvPr>
            <p:cNvSpPr txBox="1">
              <a:spLocks/>
            </p:cNvSpPr>
            <p:nvPr/>
          </p:nvSpPr>
          <p:spPr>
            <a:xfrm>
              <a:off x="6155337" y="3845858"/>
              <a:ext cx="2786420" cy="17539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500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Employees at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Cimcorp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Group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5EA64B83-E955-4701-93F1-FDB06CDC5B4B}"/>
                </a:ext>
              </a:extLst>
            </p:cNvPr>
            <p:cNvSpPr txBox="1">
              <a:spLocks/>
            </p:cNvSpPr>
            <p:nvPr/>
          </p:nvSpPr>
          <p:spPr>
            <a:xfrm>
              <a:off x="3268742" y="3845858"/>
              <a:ext cx="2786421" cy="17539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100 M€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Annual revenue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Cimcorp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Oy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50C07673-1108-4E19-A219-A1AA8CD9552C}"/>
                </a:ext>
              </a:extLst>
            </p:cNvPr>
            <p:cNvSpPr txBox="1">
              <a:spLocks/>
            </p:cNvSpPr>
            <p:nvPr/>
          </p:nvSpPr>
          <p:spPr>
            <a:xfrm>
              <a:off x="9037193" y="3845858"/>
              <a:ext cx="2791159" cy="17539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340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Employees at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Cimcorp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Oy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71CBF94-E792-469E-AEF3-21C99136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22"/>
            <a:ext cx="12192000" cy="24785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Importance for Finland and the Whole World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14926D-4A79-4DA4-B091-E6D03BB4A797}"/>
              </a:ext>
            </a:extLst>
          </p:cNvPr>
          <p:cNvGrpSpPr/>
          <p:nvPr/>
        </p:nvGrpSpPr>
        <p:grpSpPr>
          <a:xfrm>
            <a:off x="1385360" y="3175610"/>
            <a:ext cx="792243" cy="495779"/>
            <a:chOff x="2622586" y="2877845"/>
            <a:chExt cx="792243" cy="4957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76BB9E-2F39-457D-9A44-C41955CF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2622586" y="2877845"/>
              <a:ext cx="792243" cy="49577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0A560F-5A54-484E-A228-A26A5CADDDAF}"/>
                </a:ext>
              </a:extLst>
            </p:cNvPr>
            <p:cNvSpPr/>
            <p:nvPr/>
          </p:nvSpPr>
          <p:spPr>
            <a:xfrm>
              <a:off x="2871041" y="2978118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A75E86-5B53-434B-8786-7162D6B3971F}"/>
              </a:ext>
            </a:extLst>
          </p:cNvPr>
          <p:cNvCxnSpPr>
            <a:cxnSpLocks/>
          </p:cNvCxnSpPr>
          <p:nvPr/>
        </p:nvCxnSpPr>
        <p:spPr>
          <a:xfrm>
            <a:off x="5445125" y="177042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217959A0-CD60-436F-8E97-73880F99F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494177"/>
              </p:ext>
            </p:extLst>
          </p:nvPr>
        </p:nvGraphicFramePr>
        <p:xfrm>
          <a:off x="4053150" y="2974170"/>
          <a:ext cx="1215633" cy="909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11A6E-F107-481E-9106-CD7DE3BCB019}"/>
              </a:ext>
            </a:extLst>
          </p:cNvPr>
          <p:cNvGrpSpPr/>
          <p:nvPr/>
        </p:nvGrpSpPr>
        <p:grpSpPr>
          <a:xfrm>
            <a:off x="4482557" y="3322039"/>
            <a:ext cx="356820" cy="223296"/>
            <a:chOff x="2622586" y="2877845"/>
            <a:chExt cx="792243" cy="49577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633BB2-4C8B-47AE-8049-A06AB48F6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2622586" y="2877845"/>
              <a:ext cx="792243" cy="495779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8306AF-21A5-4F64-9E77-425C80CDB10F}"/>
                </a:ext>
              </a:extLst>
            </p:cNvPr>
            <p:cNvSpPr/>
            <p:nvPr/>
          </p:nvSpPr>
          <p:spPr>
            <a:xfrm>
              <a:off x="2871041" y="2978118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BBF1850-09A5-46D4-8490-767A4287F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127396"/>
              </p:ext>
            </p:extLst>
          </p:nvPr>
        </p:nvGraphicFramePr>
        <p:xfrm>
          <a:off x="9823970" y="2978857"/>
          <a:ext cx="1215633" cy="909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2663DF5-3109-4C10-83C5-81B704ADEE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-3016" r="20117" b="-3331"/>
          <a:stretch/>
        </p:blipFill>
        <p:spPr>
          <a:xfrm>
            <a:off x="10244798" y="3270038"/>
            <a:ext cx="373976" cy="327294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A84532-8A62-4E3B-BE24-CCE74711D74A}"/>
              </a:ext>
            </a:extLst>
          </p:cNvPr>
          <p:cNvSpPr txBox="1"/>
          <p:nvPr/>
        </p:nvSpPr>
        <p:spPr>
          <a:xfrm>
            <a:off x="11571317" y="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1DF1BD-E7FA-4004-AEF4-35A19A5D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-3016" r="20117" b="-3331"/>
          <a:stretch/>
        </p:blipFill>
        <p:spPr>
          <a:xfrm>
            <a:off x="7182956" y="3104407"/>
            <a:ext cx="729212" cy="6381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439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564D88-9282-4A02-90A8-61D57F1CA1AA}"/>
              </a:ext>
            </a:extLst>
          </p:cNvPr>
          <p:cNvGrpSpPr/>
          <p:nvPr/>
        </p:nvGrpSpPr>
        <p:grpSpPr>
          <a:xfrm>
            <a:off x="516106" y="4265366"/>
            <a:ext cx="11214218" cy="2116019"/>
            <a:chOff x="516106" y="4202306"/>
            <a:chExt cx="11214218" cy="21160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75FD3D-22A7-403C-BA58-3AED63798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28" b="37277"/>
            <a:stretch/>
          </p:blipFill>
          <p:spPr>
            <a:xfrm>
              <a:off x="516106" y="4202306"/>
              <a:ext cx="11159788" cy="21051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68964C-92D6-47AF-A72C-AD96EC04E147}"/>
                </a:ext>
              </a:extLst>
            </p:cNvPr>
            <p:cNvSpPr txBox="1"/>
            <p:nvPr/>
          </p:nvSpPr>
          <p:spPr>
            <a:xfrm>
              <a:off x="11194600" y="6102881"/>
              <a:ext cx="5357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Cimcorp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A1B05-17C3-414F-BA7C-83A1BC492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6" y="1725850"/>
            <a:ext cx="9671386" cy="2309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Examples of </a:t>
            </a:r>
            <a:r>
              <a:rPr lang="en-US" dirty="0" err="1"/>
              <a:t>Cimcorp’s</a:t>
            </a:r>
            <a:r>
              <a:rPr lang="en-US" dirty="0"/>
              <a:t> references include</a:t>
            </a:r>
          </a:p>
          <a:p>
            <a:r>
              <a:rPr lang="en-US" b="1" dirty="0"/>
              <a:t>Cordiant’s Yaroslavl factory </a:t>
            </a:r>
            <a:r>
              <a:rPr lang="en-US" dirty="0"/>
              <a:t>– one of the biggest tire plants in Russia</a:t>
            </a:r>
          </a:p>
          <a:p>
            <a:r>
              <a:rPr lang="en-US" b="1" dirty="0"/>
              <a:t>Fazer</a:t>
            </a:r>
            <a:r>
              <a:rPr lang="en-US" dirty="0"/>
              <a:t> – among Finland’s largest food companies with its 1.1 B€ turnover</a:t>
            </a:r>
          </a:p>
          <a:p>
            <a:r>
              <a:rPr lang="fi-FI" b="1" dirty="0" err="1"/>
              <a:t>L’Oréal</a:t>
            </a:r>
            <a:r>
              <a:rPr lang="fi-FI" dirty="0"/>
              <a:t> – </a:t>
            </a:r>
            <a:r>
              <a:rPr lang="en-US" dirty="0"/>
              <a:t>the world's largest cosmetics company</a:t>
            </a:r>
          </a:p>
          <a:p>
            <a:r>
              <a:rPr lang="en-US" b="1" dirty="0" err="1"/>
              <a:t>Mercadona</a:t>
            </a:r>
            <a:r>
              <a:rPr lang="en-US" dirty="0"/>
              <a:t> – leader in the Spanish grocery retail market</a:t>
            </a:r>
          </a:p>
          <a:p>
            <a:r>
              <a:rPr lang="en-US" b="1" dirty="0" err="1"/>
              <a:t>PostNord</a:t>
            </a:r>
            <a:r>
              <a:rPr lang="en-US" dirty="0"/>
              <a:t> </a:t>
            </a:r>
            <a:r>
              <a:rPr lang="fi-FI" dirty="0"/>
              <a:t>– </a:t>
            </a:r>
            <a:r>
              <a:rPr lang="en-US" dirty="0"/>
              <a:t>the leading supplier of communications and logistics solutions in the Nordic region</a:t>
            </a:r>
            <a:endParaRPr lang="fi-FI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A8368-B364-4A0D-99A6-925993CC3E74}"/>
              </a:ext>
            </a:extLst>
          </p:cNvPr>
          <p:cNvGrpSpPr/>
          <p:nvPr/>
        </p:nvGrpSpPr>
        <p:grpSpPr>
          <a:xfrm>
            <a:off x="8250945" y="382629"/>
            <a:ext cx="3424950" cy="3350276"/>
            <a:chOff x="8395641" y="1080762"/>
            <a:chExt cx="3424950" cy="335027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EC16322-E6D5-4D5F-A637-1F3B6D711066}"/>
                </a:ext>
              </a:extLst>
            </p:cNvPr>
            <p:cNvSpPr/>
            <p:nvPr/>
          </p:nvSpPr>
          <p:spPr>
            <a:xfrm>
              <a:off x="8432979" y="1080762"/>
              <a:ext cx="3350276" cy="335027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B98562-371B-4240-8A41-8EDE47AE3853}"/>
                </a:ext>
              </a:extLst>
            </p:cNvPr>
            <p:cNvSpPr txBox="1"/>
            <p:nvPr/>
          </p:nvSpPr>
          <p:spPr>
            <a:xfrm>
              <a:off x="8395641" y="1763308"/>
              <a:ext cx="3424950" cy="227754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 algn="ctr">
                <a:buNone/>
              </a:pPr>
              <a:r>
                <a:rPr lang="fi-FI" dirty="0" err="1">
                  <a:solidFill>
                    <a:schemeClr val="bg1"/>
                  </a:solidFill>
                </a:rPr>
                <a:t>Cimcorp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has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supplied</a:t>
              </a:r>
              <a:endParaRPr lang="fi-FI" dirty="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fi-FI" dirty="0" err="1">
                  <a:solidFill>
                    <a:schemeClr val="bg1"/>
                  </a:solidFill>
                </a:rPr>
                <a:t>automation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solutions</a:t>
              </a:r>
              <a:r>
                <a:rPr lang="fi-FI" dirty="0">
                  <a:solidFill>
                    <a:schemeClr val="bg1"/>
                  </a:solidFill>
                </a:rPr>
                <a:t> to</a:t>
              </a:r>
            </a:p>
            <a:p>
              <a:pPr marL="0" indent="0" algn="ctr">
                <a:buNone/>
              </a:pPr>
              <a:r>
                <a:rPr lang="fi-FI" sz="4400" dirty="0">
                  <a:solidFill>
                    <a:schemeClr val="bg1"/>
                  </a:solidFill>
                </a:rPr>
                <a:t>40</a:t>
              </a:r>
              <a:r>
                <a:rPr lang="fi-FI" b="1" dirty="0">
                  <a:solidFill>
                    <a:schemeClr val="bg1"/>
                  </a:solidFill>
                </a:rPr>
                <a:t>+ COUNTRIES ACROSS 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endParaRPr lang="fi-FI" sz="4400" dirty="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fi-FI" sz="4400" dirty="0">
                  <a:solidFill>
                    <a:schemeClr val="bg1"/>
                  </a:solidFill>
                </a:rPr>
                <a:t>6</a:t>
              </a:r>
              <a:r>
                <a:rPr lang="fi-FI" sz="3200" dirty="0">
                  <a:solidFill>
                    <a:schemeClr val="bg1"/>
                  </a:solidFill>
                </a:rPr>
                <a:t> </a:t>
              </a:r>
              <a:r>
                <a:rPr lang="fi-FI" b="1" dirty="0">
                  <a:solidFill>
                    <a:schemeClr val="bg1"/>
                  </a:solidFill>
                </a:rPr>
                <a:t>CONTINENTS</a:t>
              </a:r>
            </a:p>
            <a:p>
              <a:pPr marL="0" indent="0" algn="ctr">
                <a:buNone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E145CE-C336-48FB-90CF-A72836C2CF04}"/>
              </a:ext>
            </a:extLst>
          </p:cNvPr>
          <p:cNvSpPr txBox="1"/>
          <p:nvPr/>
        </p:nvSpPr>
        <p:spPr>
          <a:xfrm>
            <a:off x="516106" y="417839"/>
            <a:ext cx="7734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 err="1"/>
              <a:t>Strong</a:t>
            </a:r>
            <a:r>
              <a:rPr lang="fi-FI" sz="4400" dirty="0"/>
              <a:t> </a:t>
            </a:r>
            <a:r>
              <a:rPr lang="fi-FI" sz="4400" dirty="0" err="1"/>
              <a:t>Customer</a:t>
            </a:r>
            <a:r>
              <a:rPr lang="fi-FI" sz="4400" dirty="0"/>
              <a:t> </a:t>
            </a:r>
            <a:r>
              <a:rPr lang="fi-FI" sz="4400" dirty="0" err="1"/>
              <a:t>Base</a:t>
            </a:r>
            <a:endParaRPr lang="en-US" sz="4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5BA9FE-20D4-44F9-BB2D-EC85BAB0A5D3}"/>
              </a:ext>
            </a:extLst>
          </p:cNvPr>
          <p:cNvCxnSpPr>
            <a:cxnSpLocks/>
          </p:cNvCxnSpPr>
          <p:nvPr/>
        </p:nvCxnSpPr>
        <p:spPr>
          <a:xfrm>
            <a:off x="632906" y="1351607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1980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863</Words>
  <Application>Microsoft Office PowerPoint</Application>
  <PresentationFormat>Widescreen</PresentationFormat>
  <Paragraphs>132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Garamond</vt:lpstr>
      <vt:lpstr>1_Office Theme</vt:lpstr>
      <vt:lpstr>AUTOMATION AND ROBOTICS</vt:lpstr>
      <vt:lpstr>PowerPoint Presentation</vt:lpstr>
      <vt:lpstr>Fast Growth in Satakunta</vt:lpstr>
      <vt:lpstr>PowerPoint Presentation</vt:lpstr>
      <vt:lpstr>PowerPoint Presentation</vt:lpstr>
      <vt:lpstr>RoboAI</vt:lpstr>
      <vt:lpstr>Cimcorp</vt:lpstr>
      <vt:lpstr>Importance for Finland and the Whole World</vt:lpstr>
      <vt:lpstr>PowerPoint Presentation</vt:lpstr>
      <vt:lpstr>Global AI Solutions from Satakunta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Automation and Robotics</dc:title>
  <dc:creator>Laura Lappalainen</dc:creator>
  <cp:lastModifiedBy>Laura Lappalainen</cp:lastModifiedBy>
  <cp:revision>67</cp:revision>
  <dcterms:created xsi:type="dcterms:W3CDTF">2020-09-28T05:18:24Z</dcterms:created>
  <dcterms:modified xsi:type="dcterms:W3CDTF">2020-11-24T07:02:13Z</dcterms:modified>
</cp:coreProperties>
</file>